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4747E2-030A-4ED2-89BF-100BEF20DD4C}" v="284" dt="2020-03-07T16:58:57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A2C2C-F33F-4BD5-8CCD-52D96149F3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6A24EB-ABA6-427F-B7D2-CD0D23E0F386}">
      <dgm:prSet/>
      <dgm:spPr/>
      <dgm:t>
        <a:bodyPr/>
        <a:lstStyle/>
        <a:p>
          <a:pPr rtl="0"/>
          <a:r>
            <a:rPr lang="pl-PL" b="1"/>
            <a:t>Owoce: </a:t>
          </a:r>
          <a:r>
            <a:rPr lang="pl-PL"/>
            <a:t>małe, owalne, zielonkawożółte, charakterystyczny biały nalot</a:t>
          </a:r>
          <a:r>
            <a:rPr lang="pl-PL" b="0">
              <a:latin typeface="Century Gothic"/>
            </a:rPr>
            <a:t>.</a:t>
          </a:r>
          <a:endParaRPr lang="en-US" b="0">
            <a:latin typeface="Century Gothic"/>
          </a:endParaRPr>
        </a:p>
      </dgm:t>
    </dgm:pt>
    <dgm:pt modelId="{1C797E60-365C-49EE-AA97-6616E05549A6}" type="parTrans" cxnId="{F43856F3-374C-4D57-93B7-20362AB90B9C}">
      <dgm:prSet/>
      <dgm:spPr/>
      <dgm:t>
        <a:bodyPr/>
        <a:lstStyle/>
        <a:p>
          <a:endParaRPr lang="en-US"/>
        </a:p>
      </dgm:t>
    </dgm:pt>
    <dgm:pt modelId="{388E3AB3-172C-4CF7-9D9C-B642DAFA01DC}" type="sibTrans" cxnId="{F43856F3-374C-4D57-93B7-20362AB90B9C}">
      <dgm:prSet/>
      <dgm:spPr/>
      <dgm:t>
        <a:bodyPr/>
        <a:lstStyle/>
        <a:p>
          <a:endParaRPr lang="en-US"/>
        </a:p>
      </dgm:t>
    </dgm:pt>
    <dgm:pt modelId="{95F14E6A-F781-4E02-87EC-6F5982F90147}">
      <dgm:prSet/>
      <dgm:spPr/>
      <dgm:t>
        <a:bodyPr/>
        <a:lstStyle/>
        <a:p>
          <a:r>
            <a:rPr lang="pl-PL" b="1"/>
            <a:t>Dojrzałość zbiorcza: </a:t>
          </a:r>
          <a:r>
            <a:rPr lang="pl-PL"/>
            <a:t>koniec sierpnia</a:t>
          </a:r>
          <a:r>
            <a:rPr lang="pl-PL">
              <a:latin typeface="Century Gothic"/>
            </a:rPr>
            <a:t>.</a:t>
          </a:r>
          <a:endParaRPr lang="en-US"/>
        </a:p>
      </dgm:t>
    </dgm:pt>
    <dgm:pt modelId="{E72B4B17-73AF-46D9-8C4F-869C9D8555F5}" type="parTrans" cxnId="{B566FC51-2D0E-490E-90C5-466D0D7181A9}">
      <dgm:prSet/>
      <dgm:spPr/>
      <dgm:t>
        <a:bodyPr/>
        <a:lstStyle/>
        <a:p>
          <a:endParaRPr lang="en-US"/>
        </a:p>
      </dgm:t>
    </dgm:pt>
    <dgm:pt modelId="{6E5A6509-CBED-49D4-AC5F-7A7C2CB1B8BA}" type="sibTrans" cxnId="{B566FC51-2D0E-490E-90C5-466D0D7181A9}">
      <dgm:prSet/>
      <dgm:spPr/>
      <dgm:t>
        <a:bodyPr/>
        <a:lstStyle/>
        <a:p>
          <a:endParaRPr lang="en-US"/>
        </a:p>
      </dgm:t>
    </dgm:pt>
    <dgm:pt modelId="{5E7D53D3-00F5-40A6-849F-123058B6E456}">
      <dgm:prSet/>
      <dgm:spPr/>
      <dgm:t>
        <a:bodyPr/>
        <a:lstStyle/>
        <a:p>
          <a:r>
            <a:rPr lang="pl-PL" b="1"/>
            <a:t>Wymagania: </a:t>
          </a:r>
          <a:r>
            <a:rPr lang="pl-PL"/>
            <a:t>próchnicza, żyzna, umiarkowanie wilgotna gleba</a:t>
          </a:r>
          <a:r>
            <a:rPr lang="pl-PL">
              <a:latin typeface="Century Gothic"/>
            </a:rPr>
            <a:t>.</a:t>
          </a:r>
          <a:endParaRPr lang="en-US"/>
        </a:p>
      </dgm:t>
    </dgm:pt>
    <dgm:pt modelId="{33A5FF5F-8648-4DA7-9EE1-C12DDD7D8ABA}" type="parTrans" cxnId="{D048B8C6-D8D1-4E50-9B6A-62152ADB7230}">
      <dgm:prSet/>
      <dgm:spPr/>
      <dgm:t>
        <a:bodyPr/>
        <a:lstStyle/>
        <a:p>
          <a:endParaRPr lang="en-US"/>
        </a:p>
      </dgm:t>
    </dgm:pt>
    <dgm:pt modelId="{E51A1440-56A5-4EE7-B64E-C27055800FBE}" type="sibTrans" cxnId="{D048B8C6-D8D1-4E50-9B6A-62152ADB7230}">
      <dgm:prSet/>
      <dgm:spPr/>
      <dgm:t>
        <a:bodyPr/>
        <a:lstStyle/>
        <a:p>
          <a:endParaRPr lang="en-US"/>
        </a:p>
      </dgm:t>
    </dgm:pt>
    <dgm:pt modelId="{DC60AB32-DB84-42B5-82A3-DFA4689FFC4F}">
      <dgm:prSet/>
      <dgm:spPr/>
      <dgm:t>
        <a:bodyPr/>
        <a:lstStyle/>
        <a:p>
          <a:pPr rtl="0"/>
          <a:r>
            <a:rPr lang="pl-PL" b="1"/>
            <a:t>Przeznaczenie: </a:t>
          </a:r>
          <a:r>
            <a:rPr lang="pl-PL"/>
            <a:t>bezpośrednie spożycie lub przetwórstwo</a:t>
          </a:r>
          <a:r>
            <a:rPr lang="pl-PL">
              <a:latin typeface="Century Gothic"/>
            </a:rPr>
            <a:t> </a:t>
          </a:r>
          <a:r>
            <a:rPr lang="pl-PL"/>
            <a:t> (np. kompoty, dżemy</a:t>
          </a:r>
          <a:r>
            <a:rPr lang="pl-PL">
              <a:latin typeface="Century Gothic"/>
            </a:rPr>
            <a:t>).</a:t>
          </a:r>
          <a:endParaRPr lang="en-US"/>
        </a:p>
      </dgm:t>
    </dgm:pt>
    <dgm:pt modelId="{B7406833-4A8D-453A-ACF2-C26FA80D428B}" type="parTrans" cxnId="{11F9A8A5-4157-4C7F-BDB0-83FF762C1760}">
      <dgm:prSet/>
      <dgm:spPr/>
      <dgm:t>
        <a:bodyPr/>
        <a:lstStyle/>
        <a:p>
          <a:endParaRPr lang="en-US"/>
        </a:p>
      </dgm:t>
    </dgm:pt>
    <dgm:pt modelId="{0FBA0EB5-D134-44FA-B90B-02C80CC1F8D3}" type="sibTrans" cxnId="{11F9A8A5-4157-4C7F-BDB0-83FF762C1760}">
      <dgm:prSet/>
      <dgm:spPr/>
      <dgm:t>
        <a:bodyPr/>
        <a:lstStyle/>
        <a:p>
          <a:endParaRPr lang="en-US"/>
        </a:p>
      </dgm:t>
    </dgm:pt>
    <dgm:pt modelId="{06AC4A4C-FAEF-400A-956F-B211A348C692}">
      <dgm:prSet phldr="0"/>
      <dgm:spPr/>
      <dgm:t>
        <a:bodyPr/>
        <a:lstStyle/>
        <a:p>
          <a:r>
            <a:rPr lang="pl-PL" b="1">
              <a:latin typeface="Century Gothic"/>
            </a:rPr>
            <a:t>Miąższ</a:t>
          </a:r>
          <a:r>
            <a:rPr lang="pl-PL" b="1"/>
            <a:t>: </a:t>
          </a:r>
          <a:r>
            <a:rPr lang="pl-PL"/>
            <a:t>zielonkawożółty, złotożółty, zwięzły, kwaskowato słodki smak</a:t>
          </a:r>
          <a:r>
            <a:rPr lang="pl-PL">
              <a:latin typeface="Century Gothic"/>
            </a:rPr>
            <a:t>.</a:t>
          </a:r>
          <a:endParaRPr lang="pl-PL"/>
        </a:p>
      </dgm:t>
    </dgm:pt>
    <dgm:pt modelId="{6BFECC4C-7FB3-4681-8A8A-4C5137F4535D}" type="parTrans" cxnId="{D58C52CC-5D76-4021-B744-AC34F799F208}">
      <dgm:prSet/>
      <dgm:spPr/>
    </dgm:pt>
    <dgm:pt modelId="{DA26BA2A-0621-4B46-BE37-14B5B82E71CC}" type="sibTrans" cxnId="{D58C52CC-5D76-4021-B744-AC34F799F208}">
      <dgm:prSet/>
      <dgm:spPr/>
    </dgm:pt>
    <dgm:pt modelId="{8E61D1C9-4F60-4587-8E5F-4ADEE24C2295}" type="pres">
      <dgm:prSet presAssocID="{123A2C2C-F33F-4BD5-8CCD-52D96149F30A}" presName="linear" presStyleCnt="0">
        <dgm:presLayoutVars>
          <dgm:animLvl val="lvl"/>
          <dgm:resizeHandles val="exact"/>
        </dgm:presLayoutVars>
      </dgm:prSet>
      <dgm:spPr/>
    </dgm:pt>
    <dgm:pt modelId="{2C8C3DAE-36A4-48A6-8F40-BFC7BF402B75}" type="pres">
      <dgm:prSet presAssocID="{346A24EB-ABA6-427F-B7D2-CD0D23E0F38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B35819F-FBD6-40C5-B926-D0D30FA5A7E2}" type="pres">
      <dgm:prSet presAssocID="{388E3AB3-172C-4CF7-9D9C-B642DAFA01DC}" presName="spacer" presStyleCnt="0"/>
      <dgm:spPr/>
    </dgm:pt>
    <dgm:pt modelId="{C9C717C4-6C50-4C49-A2F3-883144F365F1}" type="pres">
      <dgm:prSet presAssocID="{06AC4A4C-FAEF-400A-956F-B211A348C69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DFD6440-D253-4A76-A7D3-B4564C60604C}" type="pres">
      <dgm:prSet presAssocID="{DA26BA2A-0621-4B46-BE37-14B5B82E71CC}" presName="spacer" presStyleCnt="0"/>
      <dgm:spPr/>
    </dgm:pt>
    <dgm:pt modelId="{A9CDF839-EA55-4108-A987-772059926B3D}" type="pres">
      <dgm:prSet presAssocID="{95F14E6A-F781-4E02-87EC-6F5982F9014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2C5FCFA-6FE6-40A3-94E3-A506345F269F}" type="pres">
      <dgm:prSet presAssocID="{6E5A6509-CBED-49D4-AC5F-7A7C2CB1B8BA}" presName="spacer" presStyleCnt="0"/>
      <dgm:spPr/>
    </dgm:pt>
    <dgm:pt modelId="{EBDB6BFC-0BCF-4DCC-92C9-CDE70C19E7FC}" type="pres">
      <dgm:prSet presAssocID="{5E7D53D3-00F5-40A6-849F-123058B6E45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A0E362E-7ED7-4E1C-A1B0-39C354798C13}" type="pres">
      <dgm:prSet presAssocID="{E51A1440-56A5-4EE7-B64E-C27055800FBE}" presName="spacer" presStyleCnt="0"/>
      <dgm:spPr/>
    </dgm:pt>
    <dgm:pt modelId="{0100C2D5-6FE8-45A9-A5B2-0AAC35219211}" type="pres">
      <dgm:prSet presAssocID="{DC60AB32-DB84-42B5-82A3-DFA4689FFC4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D761600-760E-4C42-8B1C-2E44D206D6F6}" type="presOf" srcId="{346A24EB-ABA6-427F-B7D2-CD0D23E0F386}" destId="{2C8C3DAE-36A4-48A6-8F40-BFC7BF402B75}" srcOrd="0" destOrd="0" presId="urn:microsoft.com/office/officeart/2005/8/layout/vList2"/>
    <dgm:cxn modelId="{68565918-4B98-48D7-A077-CA8B21B37B13}" type="presOf" srcId="{06AC4A4C-FAEF-400A-956F-B211A348C692}" destId="{C9C717C4-6C50-4C49-A2F3-883144F365F1}" srcOrd="0" destOrd="0" presId="urn:microsoft.com/office/officeart/2005/8/layout/vList2"/>
    <dgm:cxn modelId="{ACB13021-A8F1-4E35-AFBB-B86C016ACA51}" type="presOf" srcId="{5E7D53D3-00F5-40A6-849F-123058B6E456}" destId="{EBDB6BFC-0BCF-4DCC-92C9-CDE70C19E7FC}" srcOrd="0" destOrd="0" presId="urn:microsoft.com/office/officeart/2005/8/layout/vList2"/>
    <dgm:cxn modelId="{CA6A8E3F-2CD2-490D-8AFC-427B3291B462}" type="presOf" srcId="{95F14E6A-F781-4E02-87EC-6F5982F90147}" destId="{A9CDF839-EA55-4108-A987-772059926B3D}" srcOrd="0" destOrd="0" presId="urn:microsoft.com/office/officeart/2005/8/layout/vList2"/>
    <dgm:cxn modelId="{B566FC51-2D0E-490E-90C5-466D0D7181A9}" srcId="{123A2C2C-F33F-4BD5-8CCD-52D96149F30A}" destId="{95F14E6A-F781-4E02-87EC-6F5982F90147}" srcOrd="2" destOrd="0" parTransId="{E72B4B17-73AF-46D9-8C4F-869C9D8555F5}" sibTransId="{6E5A6509-CBED-49D4-AC5F-7A7C2CB1B8BA}"/>
    <dgm:cxn modelId="{11F9A8A5-4157-4C7F-BDB0-83FF762C1760}" srcId="{123A2C2C-F33F-4BD5-8CCD-52D96149F30A}" destId="{DC60AB32-DB84-42B5-82A3-DFA4689FFC4F}" srcOrd="4" destOrd="0" parTransId="{B7406833-4A8D-453A-ACF2-C26FA80D428B}" sibTransId="{0FBA0EB5-D134-44FA-B90B-02C80CC1F8D3}"/>
    <dgm:cxn modelId="{C8999CC1-BE18-41B6-A144-BF05C328870D}" type="presOf" srcId="{123A2C2C-F33F-4BD5-8CCD-52D96149F30A}" destId="{8E61D1C9-4F60-4587-8E5F-4ADEE24C2295}" srcOrd="0" destOrd="0" presId="urn:microsoft.com/office/officeart/2005/8/layout/vList2"/>
    <dgm:cxn modelId="{23210FC2-F8DF-4713-8635-02AF3369AAED}" type="presOf" srcId="{DC60AB32-DB84-42B5-82A3-DFA4689FFC4F}" destId="{0100C2D5-6FE8-45A9-A5B2-0AAC35219211}" srcOrd="0" destOrd="0" presId="urn:microsoft.com/office/officeart/2005/8/layout/vList2"/>
    <dgm:cxn modelId="{D048B8C6-D8D1-4E50-9B6A-62152ADB7230}" srcId="{123A2C2C-F33F-4BD5-8CCD-52D96149F30A}" destId="{5E7D53D3-00F5-40A6-849F-123058B6E456}" srcOrd="3" destOrd="0" parTransId="{33A5FF5F-8648-4DA7-9EE1-C12DDD7D8ABA}" sibTransId="{E51A1440-56A5-4EE7-B64E-C27055800FBE}"/>
    <dgm:cxn modelId="{D58C52CC-5D76-4021-B744-AC34F799F208}" srcId="{123A2C2C-F33F-4BD5-8CCD-52D96149F30A}" destId="{06AC4A4C-FAEF-400A-956F-B211A348C692}" srcOrd="1" destOrd="0" parTransId="{6BFECC4C-7FB3-4681-8A8A-4C5137F4535D}" sibTransId="{DA26BA2A-0621-4B46-BE37-14B5B82E71CC}"/>
    <dgm:cxn modelId="{F43856F3-374C-4D57-93B7-20362AB90B9C}" srcId="{123A2C2C-F33F-4BD5-8CCD-52D96149F30A}" destId="{346A24EB-ABA6-427F-B7D2-CD0D23E0F386}" srcOrd="0" destOrd="0" parTransId="{1C797E60-365C-49EE-AA97-6616E05549A6}" sibTransId="{388E3AB3-172C-4CF7-9D9C-B642DAFA01DC}"/>
    <dgm:cxn modelId="{A8A5A4D5-830A-45CF-ACAE-A330337A86AD}" type="presParOf" srcId="{8E61D1C9-4F60-4587-8E5F-4ADEE24C2295}" destId="{2C8C3DAE-36A4-48A6-8F40-BFC7BF402B75}" srcOrd="0" destOrd="0" presId="urn:microsoft.com/office/officeart/2005/8/layout/vList2"/>
    <dgm:cxn modelId="{C9446236-6BCC-4C95-A481-3643679C88B4}" type="presParOf" srcId="{8E61D1C9-4F60-4587-8E5F-4ADEE24C2295}" destId="{DB35819F-FBD6-40C5-B926-D0D30FA5A7E2}" srcOrd="1" destOrd="0" presId="urn:microsoft.com/office/officeart/2005/8/layout/vList2"/>
    <dgm:cxn modelId="{F0258202-1579-4FB2-8C82-E8DB66C5124D}" type="presParOf" srcId="{8E61D1C9-4F60-4587-8E5F-4ADEE24C2295}" destId="{C9C717C4-6C50-4C49-A2F3-883144F365F1}" srcOrd="2" destOrd="0" presId="urn:microsoft.com/office/officeart/2005/8/layout/vList2"/>
    <dgm:cxn modelId="{7751E887-F69B-4D57-B640-73156747459E}" type="presParOf" srcId="{8E61D1C9-4F60-4587-8E5F-4ADEE24C2295}" destId="{3DFD6440-D253-4A76-A7D3-B4564C60604C}" srcOrd="3" destOrd="0" presId="urn:microsoft.com/office/officeart/2005/8/layout/vList2"/>
    <dgm:cxn modelId="{1CF3A395-0C9D-4152-934E-B9C5F702CD83}" type="presParOf" srcId="{8E61D1C9-4F60-4587-8E5F-4ADEE24C2295}" destId="{A9CDF839-EA55-4108-A987-772059926B3D}" srcOrd="4" destOrd="0" presId="urn:microsoft.com/office/officeart/2005/8/layout/vList2"/>
    <dgm:cxn modelId="{2CE21E99-12B3-4441-BD24-927818714C53}" type="presParOf" srcId="{8E61D1C9-4F60-4587-8E5F-4ADEE24C2295}" destId="{C2C5FCFA-6FE6-40A3-94E3-A506345F269F}" srcOrd="5" destOrd="0" presId="urn:microsoft.com/office/officeart/2005/8/layout/vList2"/>
    <dgm:cxn modelId="{CDC54A54-8470-4812-B445-294892B0EB09}" type="presParOf" srcId="{8E61D1C9-4F60-4587-8E5F-4ADEE24C2295}" destId="{EBDB6BFC-0BCF-4DCC-92C9-CDE70C19E7FC}" srcOrd="6" destOrd="0" presId="urn:microsoft.com/office/officeart/2005/8/layout/vList2"/>
    <dgm:cxn modelId="{D0F318D9-2706-4F39-9F81-A7F47488BBC4}" type="presParOf" srcId="{8E61D1C9-4F60-4587-8E5F-4ADEE24C2295}" destId="{EA0E362E-7ED7-4E1C-A1B0-39C354798C13}" srcOrd="7" destOrd="0" presId="urn:microsoft.com/office/officeart/2005/8/layout/vList2"/>
    <dgm:cxn modelId="{923595C3-FFED-4541-A238-8479CA1BE1D6}" type="presParOf" srcId="{8E61D1C9-4F60-4587-8E5F-4ADEE24C2295}" destId="{0100C2D5-6FE8-45A9-A5B2-0AAC3521921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C3DAE-36A4-48A6-8F40-BFC7BF402B75}">
      <dsp:nvSpPr>
        <dsp:cNvPr id="0" name=""/>
        <dsp:cNvSpPr/>
      </dsp:nvSpPr>
      <dsp:spPr>
        <a:xfrm>
          <a:off x="0" y="37129"/>
          <a:ext cx="4429635" cy="989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/>
            <a:t>Owoce: </a:t>
          </a:r>
          <a:r>
            <a:rPr lang="pl-PL" sz="1800" kern="1200"/>
            <a:t>małe, owalne, zielonkawożółte, charakterystyczny biały nalot</a:t>
          </a:r>
          <a:r>
            <a:rPr lang="pl-PL" sz="1800" b="0" kern="1200">
              <a:latin typeface="Century Gothic"/>
            </a:rPr>
            <a:t>.</a:t>
          </a:r>
          <a:endParaRPr lang="en-US" sz="1800" b="0" kern="1200">
            <a:latin typeface="Century Gothic"/>
          </a:endParaRPr>
        </a:p>
      </dsp:txBody>
      <dsp:txXfrm>
        <a:off x="48319" y="85448"/>
        <a:ext cx="4332997" cy="893182"/>
      </dsp:txXfrm>
    </dsp:sp>
    <dsp:sp modelId="{C9C717C4-6C50-4C49-A2F3-883144F365F1}">
      <dsp:nvSpPr>
        <dsp:cNvPr id="0" name=""/>
        <dsp:cNvSpPr/>
      </dsp:nvSpPr>
      <dsp:spPr>
        <a:xfrm>
          <a:off x="0" y="1078789"/>
          <a:ext cx="4429635" cy="989820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>
              <a:latin typeface="Century Gothic"/>
            </a:rPr>
            <a:t>Miąższ</a:t>
          </a:r>
          <a:r>
            <a:rPr lang="pl-PL" sz="1800" b="1" kern="1200"/>
            <a:t>: </a:t>
          </a:r>
          <a:r>
            <a:rPr lang="pl-PL" sz="1800" kern="1200"/>
            <a:t>zielonkawożółty, złotożółty, zwięzły, kwaskowato słodki smak</a:t>
          </a:r>
          <a:r>
            <a:rPr lang="pl-PL" sz="1800" kern="1200">
              <a:latin typeface="Century Gothic"/>
            </a:rPr>
            <a:t>.</a:t>
          </a:r>
          <a:endParaRPr lang="pl-PL" sz="1800" kern="1200"/>
        </a:p>
      </dsp:txBody>
      <dsp:txXfrm>
        <a:off x="48319" y="1127108"/>
        <a:ext cx="4332997" cy="893182"/>
      </dsp:txXfrm>
    </dsp:sp>
    <dsp:sp modelId="{A9CDF839-EA55-4108-A987-772059926B3D}">
      <dsp:nvSpPr>
        <dsp:cNvPr id="0" name=""/>
        <dsp:cNvSpPr/>
      </dsp:nvSpPr>
      <dsp:spPr>
        <a:xfrm>
          <a:off x="0" y="2120449"/>
          <a:ext cx="4429635" cy="98982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/>
            <a:t>Dojrzałość zbiorcza: </a:t>
          </a:r>
          <a:r>
            <a:rPr lang="pl-PL" sz="1800" kern="1200"/>
            <a:t>koniec sierpnia</a:t>
          </a:r>
          <a:r>
            <a:rPr lang="pl-PL" sz="1800" kern="1200">
              <a:latin typeface="Century Gothic"/>
            </a:rPr>
            <a:t>.</a:t>
          </a:r>
          <a:endParaRPr lang="en-US" sz="1800" kern="1200"/>
        </a:p>
      </dsp:txBody>
      <dsp:txXfrm>
        <a:off x="48319" y="2168768"/>
        <a:ext cx="4332997" cy="893182"/>
      </dsp:txXfrm>
    </dsp:sp>
    <dsp:sp modelId="{EBDB6BFC-0BCF-4DCC-92C9-CDE70C19E7FC}">
      <dsp:nvSpPr>
        <dsp:cNvPr id="0" name=""/>
        <dsp:cNvSpPr/>
      </dsp:nvSpPr>
      <dsp:spPr>
        <a:xfrm>
          <a:off x="0" y="3162108"/>
          <a:ext cx="4429635" cy="989820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/>
            <a:t>Wymagania: </a:t>
          </a:r>
          <a:r>
            <a:rPr lang="pl-PL" sz="1800" kern="1200"/>
            <a:t>próchnicza, żyzna, umiarkowanie wilgotna gleba</a:t>
          </a:r>
          <a:r>
            <a:rPr lang="pl-PL" sz="1800" kern="1200">
              <a:latin typeface="Century Gothic"/>
            </a:rPr>
            <a:t>.</a:t>
          </a:r>
          <a:endParaRPr lang="en-US" sz="1800" kern="1200"/>
        </a:p>
      </dsp:txBody>
      <dsp:txXfrm>
        <a:off x="48319" y="3210427"/>
        <a:ext cx="4332997" cy="893182"/>
      </dsp:txXfrm>
    </dsp:sp>
    <dsp:sp modelId="{0100C2D5-6FE8-45A9-A5B2-0AAC35219211}">
      <dsp:nvSpPr>
        <dsp:cNvPr id="0" name=""/>
        <dsp:cNvSpPr/>
      </dsp:nvSpPr>
      <dsp:spPr>
        <a:xfrm>
          <a:off x="0" y="4203769"/>
          <a:ext cx="4429635" cy="98982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/>
            <a:t>Przeznaczenie: </a:t>
          </a:r>
          <a:r>
            <a:rPr lang="pl-PL" sz="1800" kern="1200"/>
            <a:t>bezpośrednie spożycie lub przetwórstwo</a:t>
          </a:r>
          <a:r>
            <a:rPr lang="pl-PL" sz="1800" kern="1200">
              <a:latin typeface="Century Gothic"/>
            </a:rPr>
            <a:t> </a:t>
          </a:r>
          <a:r>
            <a:rPr lang="pl-PL" sz="1800" kern="1200"/>
            <a:t> (np. kompoty, dżemy</a:t>
          </a:r>
          <a:r>
            <a:rPr lang="pl-PL" sz="1800" kern="1200">
              <a:latin typeface="Century Gothic"/>
            </a:rPr>
            <a:t>).</a:t>
          </a:r>
          <a:endParaRPr lang="en-US" sz="1800" kern="1200"/>
        </a:p>
      </dsp:txBody>
      <dsp:txXfrm>
        <a:off x="48319" y="4252088"/>
        <a:ext cx="4332997" cy="893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3"/>
            <a:ext cx="680313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5211060"/>
            <a:ext cx="442912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30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344502"/>
            <a:ext cx="116586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55898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756581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237744"/>
            <a:ext cx="6398514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8293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223002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237744"/>
            <a:ext cx="6398514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227064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6307672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B6AF92-9E31-405A-8A13-FDD7510CCFEA}" type="datetimeFigureOut">
              <a:rPr lang="pl-PL" smtClean="0"/>
              <a:pPr/>
              <a:t>07.03.2020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6307672"/>
            <a:ext cx="390906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6307672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DA3A13-CD11-4054-8F80-8396127DCE0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WĘGIERKA ZWYCZAJNA</a:t>
            </a:r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POCHODZENIE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800" dirty="0"/>
              <a:t>Śliwa Brzoskwiniowa inaczej Jerozolimka  to stara angielska odmiana, której historia sięga co najmniej XVIII wieku. Na początku XIX zyskała popularność w Holandii, następnie w Stanach Zjednoczonych i Wielkiej Brytanii.  W </a:t>
            </a:r>
            <a:r>
              <a:rPr lang="pl-PL" sz="2800"/>
              <a:t>Polsce zaczęto ją uprawiać w latach 80. XIX wieku, a swą popularność zyskała w XX wieku</a:t>
            </a:r>
            <a:r>
              <a:rPr lang="pl-PL" sz="2800" dirty="0"/>
              <a:t>.</a:t>
            </a:r>
            <a:endParaRPr lang="pl-PL"/>
          </a:p>
          <a:p>
            <a:pPr marL="0" indent="0">
              <a:buNone/>
            </a:pPr>
            <a:endParaRPr lang="pl-PL" sz="2800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7734" y="226665"/>
            <a:ext cx="8791956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0992" y="510698"/>
            <a:ext cx="7344156" cy="1527078"/>
          </a:xfrm>
        </p:spPr>
        <p:txBody>
          <a:bodyPr>
            <a:normAutofit/>
          </a:bodyPr>
          <a:lstStyle/>
          <a:p>
            <a:r>
              <a:rPr lang="pl-PL" dirty="0"/>
              <a:t>CHARAKTERYSTYKA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0992" y="1853358"/>
            <a:ext cx="7344156" cy="340786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400"/>
              <a:t>Śliwa ta jest rozłożysta. Charakteryzują ją sztywne gałęzie, licznie </a:t>
            </a:r>
            <a:r>
              <a:rPr lang="pl-PL" sz="2400" dirty="0"/>
              <a:t>występujące krótkopędy oraz lśniące pędy o fioletowym odcieniu.</a:t>
            </a:r>
          </a:p>
          <a:p>
            <a:pPr marL="0" indent="0">
              <a:buNone/>
            </a:pPr>
            <a:r>
              <a:rPr lang="pl-PL" sz="2400" dirty="0"/>
              <a:t>Jest odmianą </a:t>
            </a:r>
            <a:r>
              <a:rPr lang="pl-PL" sz="2400" err="1"/>
              <a:t>obcopłodną</a:t>
            </a:r>
            <a:r>
              <a:rPr lang="pl-PL" sz="2400" dirty="0"/>
              <a:t>, więc będzie </a:t>
            </a:r>
            <a:r>
              <a:rPr lang="pl-PL" sz="2400"/>
              <a:t>potrzebowała </a:t>
            </a:r>
            <a:r>
              <a:rPr lang="pl-PL" sz="2400" dirty="0"/>
              <a:t>dobrego zapylenia innej odmiany śliwy, np. Renklody Uleny. W okres owocowania wejdzie dopiero na około pięć lat po posadzeniu.</a:t>
            </a:r>
          </a:p>
          <a:p>
            <a:pPr marL="0" indent="0">
              <a:buNone/>
            </a:pPr>
            <a:r>
              <a:rPr lang="pl-PL" sz="2400" dirty="0"/>
              <a:t>Drzewo to jest wrażliwe na mróz, ponieważ kwitnie wcześnie. Wydawane przez nie kwiaty są narażone na wiosenne </a:t>
            </a:r>
            <a:r>
              <a:rPr lang="pl-PL" sz="2400"/>
              <a:t>przymrozki.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WĘGIERKA BIAŁA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POCHODZENIE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400" dirty="0"/>
              <a:t>Jest to jedna ze starych odmian śliw o nieznanym pochodzeniu, bardzo popularna w okresie międzywojennym.  Śliwę białą wyróżnia jej nietypowy, jasny kolor owoców.  Młode drzewka tworzą korony wyniosłe, a starsze – bardziej kuliste, zagęszczające się. Mogą osiągać wysokość od 3,5 do 4,5 metra. Odmiana ta jest odporna na mróz oraz mało podatna na choroby.  Wcześnie wchodzi w okres owocowania, plonuje corocznie i obficie.</a:t>
            </a:r>
            <a:endParaRPr lang="pl-PL" sz="240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9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33146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0056" y="559477"/>
            <a:ext cx="2823900" cy="5709931"/>
          </a:xfrm>
        </p:spPr>
        <p:txBody>
          <a:bodyPr>
            <a:normAutofit/>
          </a:bodyPr>
          <a:lstStyle/>
          <a:p>
            <a:pPr algn="ctr"/>
            <a:r>
              <a:rPr lang="pl-PL" sz="2200" b="1"/>
              <a:t>CHARAKTERYSTYKA</a:t>
            </a:r>
          </a:p>
        </p:txBody>
      </p:sp>
      <p:graphicFrame>
        <p:nvGraphicFramePr>
          <p:cNvPr id="8" name="Symbol zastępczy zawartości 2">
            <a:extLst>
              <a:ext uri="{FF2B5EF4-FFF2-40B4-BE49-F238E27FC236}">
                <a16:creationId xmlns:a16="http://schemas.microsoft.com/office/drawing/2014/main" id="{F3375F75-A714-48D3-96DB-253477785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980646"/>
              </p:ext>
            </p:extLst>
          </p:nvPr>
        </p:nvGraphicFramePr>
        <p:xfrm>
          <a:off x="4108593" y="800947"/>
          <a:ext cx="4429635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\Desktop\50683_17195b6f152fe918_11067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2124" y="3526732"/>
            <a:ext cx="3912434" cy="2934326"/>
          </a:xfrm>
          <a:prstGeom prst="rect">
            <a:avLst/>
          </a:prstGeom>
          <a:noFill/>
        </p:spPr>
      </p:pic>
      <p:pic>
        <p:nvPicPr>
          <p:cNvPr id="1028" name="Picture 4" descr="C:\Users\Ja\Desktop\1200px-Plum_blossom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778" y="447796"/>
            <a:ext cx="4320480" cy="2880320"/>
          </a:xfrm>
          <a:prstGeom prst="rect">
            <a:avLst/>
          </a:prstGeom>
          <a:noFill/>
        </p:spPr>
      </p:pic>
      <p:pic>
        <p:nvPicPr>
          <p:cNvPr id="1029" name="Picture 5" descr="C:\Users\Ja\Desktop\pol_pl_Sliwa-Wegierka-Zwykla-Prunus-domestica-5370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3126" y="2092754"/>
            <a:ext cx="3725652" cy="248376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POCHODZENIE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3000" dirty="0">
                <a:latin typeface="-apple-system"/>
              </a:rPr>
              <a:t>Odmiana wywodzi się prawdopodobnie z Azji Mniejszej, skąd w czasie wojen i wędrówek ludów dostała się do Europy.</a:t>
            </a:r>
            <a:br>
              <a:rPr lang="pl-PL" sz="3000" dirty="0">
                <a:latin typeface="-apple-system"/>
              </a:rPr>
            </a:br>
            <a:r>
              <a:rPr lang="pl-PL" sz="3000" dirty="0">
                <a:latin typeface="-apple-system"/>
              </a:rPr>
              <a:t>Do Polski najprawdopodobniej przywędrowała z Węgier i stąd jej polska nazwa.  </a:t>
            </a:r>
            <a:endParaRPr lang="pl-PL" sz="3000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737801-B9D6-4A08-BD77-23010A802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FABD39-C757-461E-A681-DC2736484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892" y="572613"/>
            <a:ext cx="8461207" cy="2396079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F424F5-8D5C-46C0-A1B0-AF34E0350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53" y="737380"/>
            <a:ext cx="8215884" cy="2066544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0100" y="1089090"/>
            <a:ext cx="7543800" cy="1371600"/>
          </a:xfrm>
        </p:spPr>
        <p:txBody>
          <a:bodyPr>
            <a:normAutofit/>
          </a:bodyPr>
          <a:lstStyle/>
          <a:p>
            <a:pPr algn="ctr"/>
            <a:r>
              <a:rPr lang="pl-PL">
                <a:solidFill>
                  <a:srgbClr val="FFFFFF"/>
                </a:solidFill>
              </a:rPr>
              <a:t>MORFOLOGIA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3157" y="3263619"/>
            <a:ext cx="8420818" cy="26737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200" b="1" dirty="0"/>
              <a:t>Pokrój:</a:t>
            </a:r>
            <a:r>
              <a:rPr lang="pl-PL" sz="2200" dirty="0"/>
              <a:t> W pierwszych latach po posadzeniu tworzy koronę stożkowatą, która później staje się kulistą, umiarkowanie zagęszczoną. </a:t>
            </a:r>
          </a:p>
          <a:p>
            <a:pPr marL="0" indent="0">
              <a:buNone/>
            </a:pPr>
            <a:r>
              <a:rPr lang="pl-PL" sz="2200" b="1" dirty="0"/>
              <a:t>Owoce: </a:t>
            </a:r>
            <a:r>
              <a:rPr lang="pl-PL" sz="2200" dirty="0"/>
              <a:t>Najczęściej są średniej wielkości lub małe, o przeciętnej masie 25–30g, jajowate lub wrzecionowate. Skórka jest brązowo granatowa, a w pełni dojrzałości granatowa, pokryta gęstym białym nalotem woskowym, z brunatnymi cętkami.  Miąższ łatwo oddziela się od pestki.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1187624" y="2420888"/>
            <a:ext cx="6803136" cy="2587752"/>
          </a:xfrm>
        </p:spPr>
        <p:txBody>
          <a:bodyPr/>
          <a:lstStyle/>
          <a:p>
            <a:r>
              <a:rPr lang="pl-PL" i="1" dirty="0">
                <a:latin typeface="Century Gothic" pitchFamily="34" charset="0"/>
              </a:rPr>
              <a:t>Renkloda </a:t>
            </a:r>
            <a:r>
              <a:rPr lang="pl-PL" i="1" dirty="0" err="1">
                <a:latin typeface="Century Gothic" pitchFamily="34" charset="0"/>
              </a:rPr>
              <a:t>Althana</a:t>
            </a:r>
            <a:br>
              <a:rPr lang="pl-PL" dirty="0">
                <a:latin typeface="Century Gothic" pitchFamily="34" charset="0"/>
              </a:rPr>
            </a:br>
            <a:endParaRPr lang="pl-PL" dirty="0">
              <a:latin typeface="Century Gothic" pitchFamily="34" charset="0"/>
            </a:endParaRPr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POCHODZENIE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   </a:t>
            </a:r>
            <a:r>
              <a:rPr lang="pl-PL" sz="2000" dirty="0"/>
              <a:t>Uzyskana w Czechach w połowie XIX w. Ma duże         (45–50 g), kuliste owoce, prawie w całości pokryte </a:t>
            </a:r>
            <a:r>
              <a:rPr lang="pl-PL" sz="2000" dirty="0" err="1"/>
              <a:t>brunatnobordowym</a:t>
            </a:r>
            <a:r>
              <a:rPr lang="pl-PL" sz="2000" dirty="0"/>
              <a:t> rumieńcem. Miąższ owoców </a:t>
            </a:r>
            <a:r>
              <a:rPr lang="pl-PL" sz="2000" dirty="0" err="1"/>
              <a:t>białawożółty</a:t>
            </a:r>
            <a:r>
              <a:rPr lang="pl-PL" sz="2000" dirty="0"/>
              <a:t>, zwięzły, soczysty, </a:t>
            </a:r>
            <a:r>
              <a:rPr lang="pl-PL" sz="2000" dirty="0" err="1"/>
              <a:t>kawskowatosłodki</a:t>
            </a:r>
            <a:r>
              <a:rPr lang="pl-PL" sz="2000" dirty="0"/>
              <a:t> i bardzo smaczny, lekko związany z niezbyt dużą pestką. Szypułka średniej grubości, o długości 20–25 </a:t>
            </a:r>
            <a:r>
              <a:rPr lang="pl-PL" sz="2000" dirty="0" err="1"/>
              <a:t>mm</a:t>
            </a:r>
            <a:r>
              <a:rPr lang="pl-PL" sz="2000" dirty="0"/>
              <a:t>. Owoce nadają się do zbioru pod koniec sierpnia lub na początku września. Drzewa rosną dość silnie. Początkowo tworzą korony wzniesione, z czasem – prawie kuliste, średnio zagęszczone. Wcześnie rozpoczynają owocowanie. Plonują obficie, ale często przemiennie. Na choroby są mało podatne, na mróz – niezbyt wytrzymałe.</a:t>
            </a:r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0D70C8A-A50E-4B41-86A2-E2F855812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4081" y="610955"/>
            <a:ext cx="8195838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89" y="777240"/>
            <a:ext cx="7948422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49626" y="1420706"/>
            <a:ext cx="2599905" cy="401658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chemeClr val="tx1">
                    <a:lumMod val="85000"/>
                    <a:lumOff val="15000"/>
                  </a:schemeClr>
                </a:solidFill>
              </a:rPr>
              <a:t>DRZEWO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type="body" sz="half" idx="2"/>
          </p:nvPr>
        </p:nvSpPr>
        <p:spPr>
          <a:xfrm>
            <a:off x="735333" y="859990"/>
            <a:ext cx="4596142" cy="522428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Śliwa Renkloda </a:t>
            </a:r>
            <a:r>
              <a:rPr lang="en-US" sz="200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Althana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 to spore drzewo o koronach początkowo wzniesionych, później prawie kulistych. Korona jest nieco spłaszczona i nie zagęszcza się za bardzo, raczej średnio. Rozgałęzienia drugiego rzędu rosną prawie pionowo i są pokryte krótkopędami.</a:t>
            </a:r>
            <a:endParaRPr lang="pl-PL" sz="20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Pędy jednoroczne są dość grube i długie. W okres owocowania czerwona Renkloda </a:t>
            </a:r>
            <a:r>
              <a:rPr lang="en-US" sz="200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Althana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wchodzi średnio późno. Po raz pierwszy owoce pojawiają się na drzewach przeważnie w 3-4 roku po posadzeniu. Owocuje </a:t>
            </a:r>
            <a:r>
              <a:rPr lang="en-US" sz="2000">
                <a:solidFill>
                  <a:schemeClr val="tx1">
                    <a:lumMod val="75000"/>
                    <a:lumOff val="25000"/>
                  </a:schemeClr>
                </a:solidFill>
              </a:rPr>
              <a:t>regularnie ale umiarkowanie obficie.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429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6000"/>
              <a:t>ŚLIWa</a:t>
            </a:r>
            <a:br>
              <a:rPr lang="pl-PL" sz="6000"/>
            </a:br>
            <a:r>
              <a:rPr lang="pl-PL" sz="6000"/>
              <a:t> BRZOSKWINIOWA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a\Desktop\sliw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927" y="452160"/>
            <a:ext cx="3969318" cy="2967312"/>
          </a:xfrm>
          <a:prstGeom prst="rect">
            <a:avLst/>
          </a:prstGeom>
          <a:noFill/>
        </p:spPr>
      </p:pic>
      <p:pic>
        <p:nvPicPr>
          <p:cNvPr id="2052" name="Picture 4" descr="C:\Users\Ja\Desktop\sliwka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3957" y="3846671"/>
            <a:ext cx="3821837" cy="2571854"/>
          </a:xfrm>
          <a:prstGeom prst="rect">
            <a:avLst/>
          </a:prstGeom>
          <a:noFill/>
        </p:spPr>
      </p:pic>
      <p:pic>
        <p:nvPicPr>
          <p:cNvPr id="2053" name="Picture 5" descr="C:\Users\Ja\Desktop\sliwk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0636" y="1009240"/>
            <a:ext cx="3826324" cy="2707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1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71</TotalTime>
  <Words>1088</Words>
  <Application>Microsoft Office PowerPoint</Application>
  <PresentationFormat>Pokaz na ekranie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Motyw1</vt:lpstr>
      <vt:lpstr>WĘGIERKA ZWYCZAJNA</vt:lpstr>
      <vt:lpstr>Prezentacja programu PowerPoint</vt:lpstr>
      <vt:lpstr>POCHODZENIE</vt:lpstr>
      <vt:lpstr>MORFOLOGIA</vt:lpstr>
      <vt:lpstr>Renkloda Althana </vt:lpstr>
      <vt:lpstr>POCHODZENIE</vt:lpstr>
      <vt:lpstr>DRZEWO</vt:lpstr>
      <vt:lpstr>ŚLIWa  BRZOSKWINIOWA</vt:lpstr>
      <vt:lpstr>Prezentacja programu PowerPoint</vt:lpstr>
      <vt:lpstr>POCHODZENIE</vt:lpstr>
      <vt:lpstr>CHARAKTERYSTYKA</vt:lpstr>
      <vt:lpstr>WĘGIERKA BIAŁA</vt:lpstr>
      <vt:lpstr>POCHODZENIE</vt:lpstr>
      <vt:lpstr>CHARAKTERYSTYKA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STARE RODZJE ŚLIW</dc:title>
  <dc:creator>Ja</dc:creator>
  <cp:lastModifiedBy>Ja</cp:lastModifiedBy>
  <cp:revision>162</cp:revision>
  <dcterms:created xsi:type="dcterms:W3CDTF">2020-03-01T12:51:19Z</dcterms:created>
  <dcterms:modified xsi:type="dcterms:W3CDTF">2020-03-07T17:06:01Z</dcterms:modified>
</cp:coreProperties>
</file>